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Proxima Nova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ProximaNova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roximaNova-italic.fntdata"/><Relationship Id="rId14" Type="http://schemas.openxmlformats.org/officeDocument/2006/relationships/slide" Target="slides/slide9.xml"/><Relationship Id="rId58" Type="http://schemas.openxmlformats.org/officeDocument/2006/relationships/font" Target="fonts/ProximaNova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d5430e6da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d5430e6da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d5430e6da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d5430e6da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d5430e6da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d5430e6da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d5430e6d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d5430e6d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d414738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d414738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6d5430e6da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6d5430e6da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d32981f9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d32981f9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d4147383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d4147383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d4147383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d4147383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6d5430e6da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6d5430e6da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d4147383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d4147383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d5430e6da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6d5430e6da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6d5430e6da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6d5430e6da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6d5430e6da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6d5430e6da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d5430e6da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d5430e6da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d5430e6da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6d5430e6da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ee1356b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ee1356b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d5430e6da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d5430e6da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d5430e6da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6d5430e6da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d5430e6da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6d5430e6da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d5430e6da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d5430e6da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d5430e6d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d5430e6d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6d5430e6da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6d5430e6da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d5430e6da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d5430e6da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d5430e6da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6d5430e6da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d5430e6da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6d5430e6da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d5430e6da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6d5430e6da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d5430e6da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d5430e6da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d5430e6da_1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6d5430e6da_1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d5430e6da_1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6d5430e6da_1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d5430e6da_1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6d5430e6da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d5430e6da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6d5430e6da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6d5430e6da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6d5430e6da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d5430e6da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6d5430e6da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d5430e6da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d5430e6da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d5430e6da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d5430e6da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d5430e6da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6d5430e6da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d5430e6da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6d5430e6da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6d5430e6da_1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6d5430e6da_1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449401f96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449401f96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449401f9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449401f9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49401f96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449401f96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449401f96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449401f96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d5430e6da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d5430e6da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449401f96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449401f96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631ef937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631ef937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d5430e6da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d5430e6da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6d5430e6da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6d5430e6da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d5430e6da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d5430e6da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d5430e6da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d5430e6da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Relationship Id="rId4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Reinforcement Learning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Dr. Prashant Aparajeya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</a:t>
            </a:r>
            <a:r>
              <a:rPr b="1" lang="en-GB"/>
              <a:t>Optimal Policy</a:t>
            </a:r>
            <a:r>
              <a:rPr lang="en-GB"/>
              <a:t>?</a:t>
            </a:r>
            <a:endParaRPr/>
          </a:p>
        </p:txBody>
      </p:sp>
      <p:sp>
        <p:nvSpPr>
          <p:cNvPr id="112" name="Google Shape;112;p22"/>
          <p:cNvSpPr txBox="1"/>
          <p:nvPr>
            <p:ph idx="1" type="body"/>
          </p:nvPr>
        </p:nvSpPr>
        <p:spPr>
          <a:xfrm>
            <a:off x="311700" y="1189350"/>
            <a:ext cx="8520600" cy="3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b="1" lang="en-GB"/>
              <a:t>optimal policy 𝜋∗</a:t>
            </a:r>
            <a:r>
              <a:rPr lang="en-GB"/>
              <a:t>  is the one that gives the </a:t>
            </a:r>
            <a:r>
              <a:rPr b="1" lang="en-GB"/>
              <a:t>highest possible expected return</a:t>
            </a:r>
            <a:r>
              <a:rPr lang="en-GB"/>
              <a:t> from </a:t>
            </a:r>
            <a:r>
              <a:rPr b="1" lang="en-GB"/>
              <a:t>every state</a:t>
            </a:r>
            <a:r>
              <a:rPr lang="en-GB"/>
              <a:t>.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Formally: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/>
            </a:br>
            <a:r>
              <a:rPr lang="en-GB"/>
              <a:t>This means: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Among all possible strategies, the </a:t>
            </a:r>
            <a:r>
              <a:rPr b="1" lang="en-GB"/>
              <a:t>optimal policy</a:t>
            </a:r>
            <a:r>
              <a:rPr lang="en-GB"/>
              <a:t> is the one that </a:t>
            </a:r>
            <a:r>
              <a:rPr b="1" lang="en-GB"/>
              <a:t>maximizes the expected sum of discounted rewards</a:t>
            </a:r>
            <a:r>
              <a:rPr lang="en-GB"/>
              <a:t> over time.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7250" y="2278275"/>
            <a:ext cx="3619500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</a:t>
            </a:r>
            <a:r>
              <a:rPr b="1" lang="en-GB"/>
              <a:t>Expected Sum of Rewards</a:t>
            </a:r>
            <a:r>
              <a:rPr lang="en-GB"/>
              <a:t>?</a:t>
            </a:r>
            <a:endParaRPr/>
          </a:p>
        </p:txBody>
      </p:sp>
      <p:sp>
        <p:nvSpPr>
          <p:cNvPr id="119" name="Google Shape;119;p23"/>
          <p:cNvSpPr txBox="1"/>
          <p:nvPr>
            <p:ph idx="1" type="body"/>
          </p:nvPr>
        </p:nvSpPr>
        <p:spPr>
          <a:xfrm>
            <a:off x="311700" y="1152475"/>
            <a:ext cx="8520600" cy="3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b="1" lang="en-GB"/>
              <a:t>expected sum of rewards</a:t>
            </a:r>
            <a:r>
              <a:rPr lang="en-GB"/>
              <a:t> (also called the </a:t>
            </a:r>
            <a:r>
              <a:rPr b="1" lang="en-GB"/>
              <a:t>expected return</a:t>
            </a:r>
            <a:r>
              <a:rPr lang="en-GB"/>
              <a:t>) from a state 𝑠 under a policy 𝜋 is: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              : Value of </a:t>
            </a:r>
            <a:r>
              <a:rPr lang="en-GB"/>
              <a:t>state 𝑠 under a policy 𝜋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It’s the </a:t>
            </a:r>
            <a:r>
              <a:rPr b="1" lang="en-GB"/>
              <a:t>expected </a:t>
            </a:r>
            <a:r>
              <a:rPr lang="en-GB"/>
              <a:t>(average) total </a:t>
            </a:r>
            <a:r>
              <a:rPr b="1" lang="en-GB"/>
              <a:t>discounted reward</a:t>
            </a:r>
            <a:r>
              <a:rPr lang="en-GB"/>
              <a:t> the agent gets by </a:t>
            </a:r>
            <a:r>
              <a:rPr b="1" lang="en-GB"/>
              <a:t>starting in state 𝑠</a:t>
            </a:r>
            <a:r>
              <a:rPr lang="en-GB"/>
              <a:t> and </a:t>
            </a:r>
            <a:r>
              <a:rPr b="1" lang="en-GB"/>
              <a:t>following policy 𝜋</a:t>
            </a:r>
            <a:r>
              <a:rPr lang="en-GB"/>
              <a:t>.</a:t>
            </a:r>
            <a:endParaRPr/>
          </a:p>
        </p:txBody>
      </p:sp>
      <p:pic>
        <p:nvPicPr>
          <p:cNvPr id="120" name="Google Shape;12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900" y="1914145"/>
            <a:ext cx="3686175" cy="9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 rotWithShape="1">
          <a:blip r:embed="rId3">
            <a:alphaModFix/>
          </a:blip>
          <a:srcRect b="26911" l="0" r="79557" t="31287"/>
          <a:stretch/>
        </p:blipFill>
        <p:spPr>
          <a:xfrm>
            <a:off x="497575" y="3351775"/>
            <a:ext cx="753550" cy="41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</a:t>
            </a:r>
            <a:r>
              <a:rPr b="1" lang="en-GB"/>
              <a:t>Maximum of Expected Sum of Rewards</a:t>
            </a:r>
            <a:r>
              <a:rPr lang="en-GB"/>
              <a:t>?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That’s the </a:t>
            </a:r>
            <a:r>
              <a:rPr b="1" lang="en-GB"/>
              <a:t>value under the optimal policy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This is the </a:t>
            </a:r>
            <a:r>
              <a:rPr b="1" lang="en-GB"/>
              <a:t>maximum achievable expected return</a:t>
            </a:r>
            <a:r>
              <a:rPr lang="en-GB"/>
              <a:t> from state </a:t>
            </a:r>
            <a:r>
              <a:rPr b="1" lang="en-GB"/>
              <a:t>𝑠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So if you follow the </a:t>
            </a:r>
            <a:r>
              <a:rPr b="1" lang="en-GB"/>
              <a:t>best possible policy</a:t>
            </a:r>
            <a:r>
              <a:rPr lang="en-GB"/>
              <a:t>, this is the </a:t>
            </a:r>
            <a:r>
              <a:rPr b="1" lang="en-GB"/>
              <a:t>most reward</a:t>
            </a:r>
            <a:r>
              <a:rPr lang="en-GB"/>
              <a:t> you can expect from state </a:t>
            </a:r>
            <a:r>
              <a:rPr b="1" lang="en-GB"/>
              <a:t>𝑠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650" y="1756799"/>
            <a:ext cx="2678814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Discount</a:t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09150"/>
            <a:ext cx="4572001" cy="2325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144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</a:t>
            </a:r>
            <a:r>
              <a:rPr b="1" lang="en-GB"/>
              <a:t>Discount</a:t>
            </a:r>
            <a:r>
              <a:rPr lang="en-GB"/>
              <a:t> in Reinforcement Learning?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b="1" lang="en-GB"/>
              <a:t>discount factor</a:t>
            </a:r>
            <a:r>
              <a:rPr lang="en-GB"/>
              <a:t>, denoted by </a:t>
            </a:r>
            <a:r>
              <a:rPr b="1" lang="en-GB"/>
              <a:t>γ (gamma)</a:t>
            </a:r>
            <a:r>
              <a:rPr lang="en-GB"/>
              <a:t>, is a number between </a:t>
            </a:r>
            <a:r>
              <a:rPr b="1" lang="en-GB"/>
              <a:t>0 and 1</a:t>
            </a:r>
            <a:r>
              <a:rPr lang="en-GB"/>
              <a:t>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It determines </a:t>
            </a:r>
            <a:r>
              <a:rPr b="1" lang="en-GB"/>
              <a:t>how much importance</a:t>
            </a:r>
            <a:r>
              <a:rPr lang="en-GB"/>
              <a:t> the agent gives to </a:t>
            </a:r>
            <a:r>
              <a:rPr b="1" lang="en-GB"/>
              <a:t>future rewards</a:t>
            </a:r>
            <a:r>
              <a:rPr lang="en-GB"/>
              <a:t> compared to </a:t>
            </a:r>
            <a:r>
              <a:rPr b="1" lang="en-GB"/>
              <a:t>immediate rewards</a:t>
            </a:r>
            <a:r>
              <a:rPr lang="en-GB"/>
              <a:t>.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★"/>
            </a:pPr>
            <a:r>
              <a:rPr lang="en-GB"/>
              <a:t>A </a:t>
            </a:r>
            <a:r>
              <a:rPr b="1" lang="en-GB"/>
              <a:t>higher γ</a:t>
            </a:r>
            <a:r>
              <a:rPr lang="en-GB"/>
              <a:t> (close to 1) means </a:t>
            </a:r>
            <a:r>
              <a:rPr b="1" lang="en-GB"/>
              <a:t>long-term rewards</a:t>
            </a:r>
            <a:r>
              <a:rPr lang="en-GB"/>
              <a:t> are important.</a:t>
            </a:r>
            <a:br>
              <a:rPr lang="en-GB"/>
            </a:b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★"/>
            </a:pPr>
            <a:r>
              <a:rPr lang="en-GB"/>
              <a:t>A </a:t>
            </a:r>
            <a:r>
              <a:rPr b="1" lang="en-GB"/>
              <a:t>lower γ</a:t>
            </a:r>
            <a:r>
              <a:rPr lang="en-GB"/>
              <a:t> (close to 0) means the agent is </a:t>
            </a:r>
            <a:r>
              <a:rPr b="1" lang="en-GB"/>
              <a:t>short-sighted</a:t>
            </a:r>
            <a:r>
              <a:rPr lang="en-GB"/>
              <a:t> and prefers </a:t>
            </a:r>
            <a:r>
              <a:rPr b="1" lang="en-GB"/>
              <a:t>immediate rewards</a:t>
            </a:r>
            <a:r>
              <a:rPr lang="en-GB"/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00" y="152400"/>
            <a:ext cx="782961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is Discounting Needed?</a:t>
            </a:r>
            <a:endParaRPr/>
          </a:p>
        </p:txBody>
      </p:sp>
      <p:sp>
        <p:nvSpPr>
          <p:cNvPr id="151" name="Google Shape;15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Time Preference</a:t>
            </a:r>
            <a:r>
              <a:rPr lang="en-GB"/>
              <a:t>: In real life, rewards now are often more valuable than rewards later (e.g., $100 today vs. $100 next year).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Uncertainty</a:t>
            </a:r>
            <a:r>
              <a:rPr lang="en-GB"/>
              <a:t>: Future is uncertain — rewards may or may not be obtained.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en-GB"/>
              <a:t>Mathematical Convergence</a:t>
            </a:r>
            <a:r>
              <a:rPr lang="en-GB"/>
              <a:t>: It ensures that infinite reward sequences have finite total values.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</a:t>
            </a:r>
            <a:r>
              <a:rPr b="1" lang="en-GB"/>
              <a:t>Discounted Reward</a:t>
            </a:r>
            <a:r>
              <a:rPr lang="en-GB"/>
              <a:t>?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250" y="1100150"/>
            <a:ext cx="799960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130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 1: </a:t>
            </a:r>
            <a:r>
              <a:rPr b="1" lang="en-GB"/>
              <a:t>Simple Scenario</a:t>
            </a:r>
            <a:endParaRPr b="1"/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350" y="702800"/>
            <a:ext cx="6621426" cy="4318099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0"/>
          <p:cNvSpPr/>
          <p:nvPr/>
        </p:nvSpPr>
        <p:spPr>
          <a:xfrm>
            <a:off x="1084675" y="2911150"/>
            <a:ext cx="273000" cy="28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5" name="Google Shape;165;p30"/>
          <p:cNvSpPr/>
          <p:nvPr/>
        </p:nvSpPr>
        <p:spPr>
          <a:xfrm>
            <a:off x="1084675" y="4687075"/>
            <a:ext cx="273000" cy="286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Q-Value Function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Policy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55900"/>
            <a:ext cx="4571999" cy="4231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</a:t>
            </a:r>
            <a:r>
              <a:rPr b="1" lang="en-GB"/>
              <a:t>Q-Value Function</a:t>
            </a:r>
            <a:r>
              <a:rPr lang="en-GB"/>
              <a:t>?</a:t>
            </a:r>
            <a:endParaRPr/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311700" y="12286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</a:t>
            </a:r>
            <a:r>
              <a:rPr b="1" lang="en-GB"/>
              <a:t>Q-value function</a:t>
            </a:r>
            <a:r>
              <a:rPr lang="en-GB"/>
              <a:t> (also called </a:t>
            </a:r>
            <a:r>
              <a:rPr b="1" lang="en-GB"/>
              <a:t>Action-Value function</a:t>
            </a:r>
            <a:r>
              <a:rPr lang="en-GB"/>
              <a:t>) tells you: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“If I start from state </a:t>
            </a:r>
            <a:r>
              <a:rPr b="1" i="1" lang="en-GB"/>
              <a:t>s</a:t>
            </a:r>
            <a:r>
              <a:rPr lang="en-GB"/>
              <a:t>, take action </a:t>
            </a:r>
            <a:r>
              <a:rPr b="1" i="1" lang="en-GB"/>
              <a:t>a</a:t>
            </a:r>
            <a:r>
              <a:rPr lang="en-GB"/>
              <a:t>, and then follow a policy </a:t>
            </a:r>
            <a:r>
              <a:rPr b="1" i="1" lang="en-GB"/>
              <a:t>π</a:t>
            </a:r>
            <a:r>
              <a:rPr lang="en-GB"/>
              <a:t>, what’s the expected total reward I’ll get?”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</a:t>
            </a:r>
            <a:r>
              <a:rPr b="1" lang="en-GB"/>
              <a:t>Q-Value Function</a:t>
            </a:r>
            <a:r>
              <a:rPr lang="en-GB"/>
              <a:t>?</a:t>
            </a:r>
            <a:endParaRPr/>
          </a:p>
        </p:txBody>
      </p:sp>
      <p:sp>
        <p:nvSpPr>
          <p:cNvPr id="182" name="Google Shape;182;p33"/>
          <p:cNvSpPr txBox="1"/>
          <p:nvPr>
            <p:ph idx="1" type="body"/>
          </p:nvPr>
        </p:nvSpPr>
        <p:spPr>
          <a:xfrm>
            <a:off x="311700" y="1152475"/>
            <a:ext cx="8520600" cy="35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Formally, under policy </a:t>
            </a:r>
            <a:r>
              <a:rPr b="1" lang="en-GB"/>
              <a:t>𝜋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Where:</a:t>
            </a:r>
            <a:endParaRPr/>
          </a:p>
          <a:p>
            <a:pPr indent="-293211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Char char="●"/>
            </a:pPr>
            <a:r>
              <a:rPr b="1" i="1" lang="en-GB"/>
              <a:t>s </a:t>
            </a:r>
            <a:r>
              <a:rPr lang="en-GB"/>
              <a:t>= current state</a:t>
            </a:r>
            <a:br>
              <a:rPr lang="en-GB"/>
            </a:b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Char char="●"/>
            </a:pPr>
            <a:r>
              <a:rPr b="1" i="1" lang="en-GB"/>
              <a:t>a</a:t>
            </a:r>
            <a:r>
              <a:rPr lang="en-GB"/>
              <a:t> = action taken in state </a:t>
            </a:r>
            <a:r>
              <a:rPr b="1" i="1" lang="en-GB"/>
              <a:t>s</a:t>
            </a:r>
            <a:br>
              <a:rPr lang="en-GB"/>
            </a:b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Char char="●"/>
            </a:pPr>
            <a:r>
              <a:rPr b="1" i="1" lang="en-GB"/>
              <a:t>γ</a:t>
            </a:r>
            <a:r>
              <a:rPr lang="en-GB"/>
              <a:t> = discount factor</a:t>
            </a:r>
            <a:br>
              <a:rPr lang="en-GB"/>
            </a:br>
            <a:endParaRPr/>
          </a:p>
          <a:p>
            <a:pPr indent="-293211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Char char="●"/>
            </a:pPr>
            <a:r>
              <a:rPr b="1" i="1" lang="en-GB"/>
              <a:t>r</a:t>
            </a:r>
            <a:r>
              <a:rPr b="1" i="1" lang="en-GB" sz="900"/>
              <a:t>t</a:t>
            </a:r>
            <a:r>
              <a:rPr b="1" i="1" lang="en-GB"/>
              <a:t>​ </a:t>
            </a:r>
            <a:r>
              <a:rPr lang="en-GB"/>
              <a:t>= reward at time step </a:t>
            </a:r>
            <a:r>
              <a:rPr b="1" i="1" lang="en-GB"/>
              <a:t>t</a:t>
            </a:r>
            <a:endParaRPr b="1" i="1"/>
          </a:p>
        </p:txBody>
      </p:sp>
      <p:pic>
        <p:nvPicPr>
          <p:cNvPr id="183" name="Google Shape;1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210" y="1665100"/>
            <a:ext cx="3913574" cy="8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the Q-Function?</a:t>
            </a:r>
            <a:endParaRPr/>
          </a:p>
        </p:txBody>
      </p:sp>
      <p:sp>
        <p:nvSpPr>
          <p:cNvPr id="189" name="Google Shape;18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000000"/>
                </a:solidFill>
              </a:rPr>
              <a:t>The Q-function allows the agent to: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b="1" lang="en-GB" sz="2000">
                <a:solidFill>
                  <a:srgbClr val="000000"/>
                </a:solidFill>
              </a:rPr>
              <a:t>Compare actions</a:t>
            </a:r>
            <a:r>
              <a:rPr lang="en-GB" sz="2000">
                <a:solidFill>
                  <a:srgbClr val="000000"/>
                </a:solidFill>
              </a:rPr>
              <a:t> within the same state.</a:t>
            </a:r>
            <a:br>
              <a:rPr lang="en-GB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b="1" lang="en-GB" sz="2000">
                <a:solidFill>
                  <a:srgbClr val="000000"/>
                </a:solidFill>
              </a:rPr>
              <a:t>Choose the best action</a:t>
            </a:r>
            <a:r>
              <a:rPr lang="en-GB" sz="2000">
                <a:solidFill>
                  <a:srgbClr val="000000"/>
                </a:solidFill>
              </a:rPr>
              <a:t> without needing a full model of the environment.</a:t>
            </a:r>
            <a:br>
              <a:rPr lang="en-GB" sz="2000">
                <a:solidFill>
                  <a:srgbClr val="000000"/>
                </a:solidFill>
              </a:rPr>
            </a:b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Proxima Nova"/>
              <a:buChar char="●"/>
            </a:pPr>
            <a:r>
              <a:rPr lang="en-GB" sz="2000">
                <a:solidFill>
                  <a:srgbClr val="000000"/>
                </a:solidFill>
              </a:rPr>
              <a:t>Learn from </a:t>
            </a:r>
            <a:r>
              <a:rPr b="1" lang="en-GB" sz="2000">
                <a:solidFill>
                  <a:srgbClr val="000000"/>
                </a:solidFill>
              </a:rPr>
              <a:t>trial-and-error</a:t>
            </a:r>
            <a:r>
              <a:rPr lang="en-GB" sz="2000">
                <a:solidFill>
                  <a:srgbClr val="000000"/>
                </a:solidFill>
              </a:rPr>
              <a:t>.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Why Use the Q-Function?</a:t>
            </a:r>
            <a:endParaRPr/>
          </a:p>
        </p:txBody>
      </p:sp>
      <p:sp>
        <p:nvSpPr>
          <p:cNvPr id="195" name="Google Shape;19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If the agent learns the </a:t>
            </a:r>
            <a:r>
              <a:rPr b="1" lang="en-GB"/>
              <a:t>optimal Q-function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Then the optimal policy is simply: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That means: “</a:t>
            </a:r>
            <a:r>
              <a:rPr b="1" lang="en-GB"/>
              <a:t>At every state, just choose the action with the highest Q-value</a:t>
            </a:r>
            <a:r>
              <a:rPr lang="en-GB"/>
              <a:t>.”</a:t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350" y="1714950"/>
            <a:ext cx="2846575" cy="4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4350" y="3113925"/>
            <a:ext cx="3207289" cy="48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the </a:t>
            </a:r>
            <a:r>
              <a:rPr b="1" lang="en-GB"/>
              <a:t>Agent Learn Q-Values</a:t>
            </a:r>
            <a:r>
              <a:rPr lang="en-GB"/>
              <a:t>?</a:t>
            </a:r>
            <a:endParaRPr/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Via </a:t>
            </a:r>
            <a:r>
              <a:rPr b="1" lang="en-GB"/>
              <a:t>Q-Learning</a:t>
            </a:r>
            <a:r>
              <a:rPr lang="en-GB"/>
              <a:t>, which uses this update rule:</a:t>
            </a:r>
            <a:endParaRPr/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600" y="1744725"/>
            <a:ext cx="7202924" cy="6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500" y="2833450"/>
            <a:ext cx="7711224" cy="140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7" title="q-learnin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8175" y="383325"/>
            <a:ext cx="7086600" cy="41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</a:t>
            </a:r>
            <a:r>
              <a:rPr b="1" lang="en-GB"/>
              <a:t>Gridworld 3x3</a:t>
            </a:r>
            <a:endParaRPr b="1"/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50" y="1095700"/>
            <a:ext cx="3095625" cy="37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885550"/>
            <a:ext cx="4141076" cy="21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</a:t>
            </a:r>
            <a:r>
              <a:rPr b="1" lang="en-GB"/>
              <a:t>Gridworld 3x3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00" y="1974650"/>
            <a:ext cx="765810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525" y="-1"/>
            <a:ext cx="5807975" cy="4956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Example: </a:t>
            </a:r>
            <a:r>
              <a:rPr b="1" lang="en-GB"/>
              <a:t>Gridworld 3x3</a:t>
            </a:r>
            <a:endParaRPr/>
          </a:p>
        </p:txBody>
      </p:sp>
      <p:pic>
        <p:nvPicPr>
          <p:cNvPr id="234" name="Google Shape;2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600" y="1864400"/>
            <a:ext cx="6632474" cy="172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</a:t>
            </a:r>
            <a:r>
              <a:rPr b="1" lang="en-GB"/>
              <a:t>Policy </a:t>
            </a:r>
            <a:r>
              <a:rPr lang="en-GB"/>
              <a:t>in Reinforcement Learning?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2177875"/>
            <a:ext cx="8520600" cy="23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600"/>
              <a:t>A </a:t>
            </a:r>
            <a:r>
              <a:rPr b="1" lang="en-GB" sz="3600"/>
              <a:t>policy </a:t>
            </a:r>
            <a:r>
              <a:rPr lang="en-GB" sz="3600"/>
              <a:t>is the </a:t>
            </a:r>
            <a:r>
              <a:rPr b="1" lang="en-GB" sz="3600"/>
              <a:t>agent’s strategy</a:t>
            </a:r>
            <a:r>
              <a:rPr lang="en-GB" sz="3600"/>
              <a:t> for </a:t>
            </a:r>
            <a:r>
              <a:rPr b="1" lang="en-GB" sz="3600"/>
              <a:t>choosing actions</a:t>
            </a:r>
            <a:r>
              <a:rPr lang="en-GB" sz="3600"/>
              <a:t>.</a:t>
            </a:r>
            <a:endParaRPr sz="3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Bellman Equation</a:t>
            </a:r>
            <a:endParaRPr/>
          </a:p>
        </p:txBody>
      </p:sp>
      <p:pic>
        <p:nvPicPr>
          <p:cNvPr id="240" name="Google Shape;24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71100"/>
            <a:ext cx="4571998" cy="26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</a:t>
            </a:r>
            <a:r>
              <a:rPr b="1" lang="en-GB"/>
              <a:t>Bellman Equation</a:t>
            </a:r>
            <a:r>
              <a:rPr lang="en-GB"/>
              <a:t>?</a:t>
            </a:r>
            <a:endParaRPr/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The </a:t>
            </a:r>
            <a:r>
              <a:rPr b="1" lang="en-GB" sz="2200"/>
              <a:t>Bellman Equation</a:t>
            </a:r>
            <a:r>
              <a:rPr lang="en-GB" sz="2200"/>
              <a:t> expresses a </a:t>
            </a:r>
            <a:r>
              <a:rPr b="1" lang="en-GB" sz="2200"/>
              <a:t>recursive relationship</a:t>
            </a:r>
            <a:r>
              <a:rPr lang="en-GB" sz="2200"/>
              <a:t> between the </a:t>
            </a:r>
            <a:r>
              <a:rPr b="1" lang="en-GB" sz="2200"/>
              <a:t>value of a state</a:t>
            </a:r>
            <a:r>
              <a:rPr lang="en-GB" sz="2200"/>
              <a:t> and the </a:t>
            </a:r>
            <a:r>
              <a:rPr b="1" lang="en-GB" sz="2200"/>
              <a:t>value of its successor states</a:t>
            </a:r>
            <a:r>
              <a:rPr lang="en-GB" sz="2200"/>
              <a:t>.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000"/>
              <a:t>“The value of a state is the immediate reward plus the value of the next state.”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</a:t>
            </a:r>
            <a:r>
              <a:rPr b="1" lang="en-GB"/>
              <a:t>Bellman Equation</a:t>
            </a:r>
            <a:r>
              <a:rPr lang="en-GB"/>
              <a:t>?</a:t>
            </a:r>
            <a:endParaRPr/>
          </a:p>
        </p:txBody>
      </p:sp>
      <p:pic>
        <p:nvPicPr>
          <p:cNvPr id="252" name="Google Shape;2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975" y="1839850"/>
            <a:ext cx="5181600" cy="180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Bellman Equation for </a:t>
            </a:r>
            <a:r>
              <a:rPr b="1" lang="en-GB"/>
              <a:t>State-Value Function</a:t>
            </a:r>
            <a:r>
              <a:rPr lang="en-GB"/>
              <a:t>:</a:t>
            </a:r>
            <a:endParaRPr/>
          </a:p>
        </p:txBody>
      </p:sp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For a given policy </a:t>
            </a:r>
            <a:r>
              <a:rPr b="1" i="1" lang="en-GB"/>
              <a:t>π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“Value of a state = expected reward for taking an action + expected discounted value of the next state.”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075" y="1904450"/>
            <a:ext cx="5162526" cy="41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Bellman Equation for </a:t>
            </a:r>
            <a:r>
              <a:rPr b="1" lang="en-GB"/>
              <a:t>Q-Value Function</a:t>
            </a:r>
            <a:endParaRPr b="1"/>
          </a:p>
        </p:txBody>
      </p:sp>
      <p:sp>
        <p:nvSpPr>
          <p:cNvPr id="265" name="Google Shape;26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100"/>
              <a:t>This tells you how good it is to </a:t>
            </a:r>
            <a:r>
              <a:rPr b="1" lang="en-GB" sz="2100"/>
              <a:t>take action 𝑎 in state 𝑠</a:t>
            </a:r>
            <a:r>
              <a:rPr lang="en-GB" sz="2100"/>
              <a:t> and then </a:t>
            </a:r>
            <a:r>
              <a:rPr b="1" lang="en-GB" sz="2100"/>
              <a:t>follow policy 𝜋.</a:t>
            </a:r>
            <a:endParaRPr b="1" sz="2100"/>
          </a:p>
        </p:txBody>
      </p:sp>
      <p:pic>
        <p:nvPicPr>
          <p:cNvPr id="266" name="Google Shape;2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175" y="1591850"/>
            <a:ext cx="76676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type="title"/>
          </p:nvPr>
        </p:nvSpPr>
        <p:spPr>
          <a:xfrm>
            <a:off x="311700" y="162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Bellman Equation: Intuition and Inspiration</a:t>
            </a:r>
            <a:endParaRPr/>
          </a:p>
        </p:txBody>
      </p:sp>
      <p:sp>
        <p:nvSpPr>
          <p:cNvPr id="272" name="Google Shape;272;p47"/>
          <p:cNvSpPr txBox="1"/>
          <p:nvPr>
            <p:ph idx="1" type="body"/>
          </p:nvPr>
        </p:nvSpPr>
        <p:spPr>
          <a:xfrm>
            <a:off x="311700" y="734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Where Did It Come From?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The Bellman equation was introduced by</a:t>
            </a:r>
            <a:r>
              <a:rPr b="1" lang="en-GB">
                <a:solidFill>
                  <a:srgbClr val="000000"/>
                </a:solidFill>
              </a:rPr>
              <a:t> Richard Bellman</a:t>
            </a:r>
            <a:r>
              <a:rPr lang="en-GB">
                <a:solidFill>
                  <a:srgbClr val="000000"/>
                </a:solidFill>
              </a:rPr>
              <a:t> in the 1950s as part of his work on </a:t>
            </a:r>
            <a:r>
              <a:rPr b="1" lang="en-GB">
                <a:solidFill>
                  <a:srgbClr val="000000"/>
                </a:solidFill>
              </a:rPr>
              <a:t>Dynamic Programming</a:t>
            </a:r>
            <a:r>
              <a:rPr lang="en-GB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Bellman's key idea: break a problem into smaller subproblems — solve them recursively — a principle called "</a:t>
            </a:r>
            <a:r>
              <a:rPr b="1" lang="en-GB">
                <a:solidFill>
                  <a:srgbClr val="000000"/>
                </a:solidFill>
              </a:rPr>
              <a:t>Bellman's Principle of Optimality.</a:t>
            </a:r>
            <a:r>
              <a:rPr lang="en-GB">
                <a:solidFill>
                  <a:srgbClr val="000000"/>
                </a:solidFill>
              </a:rPr>
              <a:t>"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He used it in: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-GB">
                <a:solidFill>
                  <a:srgbClr val="000000"/>
                </a:solidFill>
              </a:rPr>
              <a:t>Operations research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-GB">
                <a:solidFill>
                  <a:srgbClr val="000000"/>
                </a:solidFill>
              </a:rPr>
              <a:t>Economics (e.g., dynamic resource allocation)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●"/>
            </a:pPr>
            <a:r>
              <a:rPr lang="en-GB">
                <a:solidFill>
                  <a:srgbClr val="000000"/>
                </a:solidFill>
              </a:rPr>
              <a:t>Control theory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>
                <a:solidFill>
                  <a:srgbClr val="000000"/>
                </a:solidFill>
              </a:rPr>
              <a:t>Later, RL researchers adapted it to </a:t>
            </a:r>
            <a:r>
              <a:rPr b="1" lang="en-GB">
                <a:solidFill>
                  <a:srgbClr val="000000"/>
                </a:solidFill>
              </a:rPr>
              <a:t>stochastic environments</a:t>
            </a:r>
            <a:r>
              <a:rPr lang="en-GB">
                <a:solidFill>
                  <a:srgbClr val="000000"/>
                </a:solidFill>
              </a:rPr>
              <a:t> where outcomes are uncertain — and that's the modern form of the Bellman equation used in RL.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Scenario: State Linear MDP with Discounting</a:t>
            </a:r>
            <a:endParaRPr/>
          </a:p>
        </p:txBody>
      </p:sp>
      <p:sp>
        <p:nvSpPr>
          <p:cNvPr id="278" name="Google Shape;27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have </a:t>
            </a:r>
            <a:r>
              <a:rPr b="1" lang="en-GB"/>
              <a:t>4 states</a:t>
            </a:r>
            <a:r>
              <a:rPr lang="en-GB"/>
              <a:t> in a line:</a:t>
            </a:r>
            <a:endParaRPr/>
          </a:p>
        </p:txBody>
      </p:sp>
      <p:pic>
        <p:nvPicPr>
          <p:cNvPr id="279" name="Google Shape;27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825" y="2099100"/>
            <a:ext cx="4204100" cy="9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Scenario: State Linear MDP with Discounting</a:t>
            </a:r>
            <a:endParaRPr/>
          </a:p>
        </p:txBody>
      </p:sp>
      <p:sp>
        <p:nvSpPr>
          <p:cNvPr id="285" name="Google Shape;28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We have </a:t>
            </a:r>
            <a:r>
              <a:rPr b="1" lang="en-GB"/>
              <a:t>4 states</a:t>
            </a:r>
            <a:r>
              <a:rPr lang="en-GB"/>
              <a:t> in a line:</a:t>
            </a:r>
            <a:endParaRPr/>
          </a:p>
        </p:txBody>
      </p:sp>
      <p:pic>
        <p:nvPicPr>
          <p:cNvPr id="286" name="Google Shape;2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78025"/>
            <a:ext cx="3270150" cy="73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800" y="1152475"/>
            <a:ext cx="4772500" cy="368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Objective</a:t>
            </a:r>
            <a:endParaRPr/>
          </a:p>
        </p:txBody>
      </p:sp>
      <p:sp>
        <p:nvSpPr>
          <p:cNvPr id="293" name="Google Shape;293;p50"/>
          <p:cNvSpPr txBox="1"/>
          <p:nvPr>
            <p:ph idx="1" type="body"/>
          </p:nvPr>
        </p:nvSpPr>
        <p:spPr>
          <a:xfrm>
            <a:off x="311700" y="1630550"/>
            <a:ext cx="8520600" cy="29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Use the </a:t>
            </a:r>
            <a:r>
              <a:rPr b="1" lang="en-GB" sz="2000"/>
              <a:t>Bellman equation</a:t>
            </a:r>
            <a:r>
              <a:rPr lang="en-GB" sz="2000"/>
              <a:t> to compute the state-value function 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/>
              <a:t>for each state using </a:t>
            </a:r>
            <a:r>
              <a:rPr b="1" lang="en-GB" sz="2000"/>
              <a:t>optimal policy</a:t>
            </a:r>
            <a:r>
              <a:rPr lang="en-GB" sz="2000"/>
              <a:t>, assuming agent always moves "Right".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000"/>
              <a:t>We’ll solve </a:t>
            </a:r>
            <a:r>
              <a:rPr b="1" lang="en-GB" sz="2000"/>
              <a:t>step-by-step</a:t>
            </a:r>
            <a:r>
              <a:rPr lang="en-GB" sz="2000"/>
              <a:t>, going </a:t>
            </a:r>
            <a:r>
              <a:rPr b="1" lang="en-GB" sz="2000"/>
              <a:t>backward from the Goal</a:t>
            </a:r>
            <a:r>
              <a:rPr lang="en-GB" sz="2000"/>
              <a:t>.</a:t>
            </a:r>
            <a:endParaRPr sz="2000"/>
          </a:p>
        </p:txBody>
      </p:sp>
      <p:pic>
        <p:nvPicPr>
          <p:cNvPr id="294" name="Google Shape;2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620" y="1759700"/>
            <a:ext cx="661988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1: Set Terminal Value</a:t>
            </a:r>
            <a:endParaRPr/>
          </a:p>
        </p:txBody>
      </p:sp>
      <p:sp>
        <p:nvSpPr>
          <p:cNvPr id="300" name="Google Shape;300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(Once we reach the terminal state, no further rewards)</a:t>
            </a:r>
            <a:endParaRPr/>
          </a:p>
        </p:txBody>
      </p:sp>
      <p:pic>
        <p:nvPicPr>
          <p:cNvPr id="301" name="Google Shape;30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0225" y="1547575"/>
            <a:ext cx="25908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</a:t>
            </a:r>
            <a:r>
              <a:rPr b="1" lang="en-GB"/>
              <a:t>Policy </a:t>
            </a:r>
            <a:r>
              <a:rPr lang="en-GB"/>
              <a:t>in Reinforcement Learning?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220225"/>
            <a:ext cx="8520600" cy="33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</a:t>
            </a:r>
            <a:r>
              <a:rPr b="1" lang="en-GB"/>
              <a:t>policy </a:t>
            </a:r>
            <a:r>
              <a:rPr lang="en-GB"/>
              <a:t>is the </a:t>
            </a:r>
            <a:r>
              <a:rPr b="1" lang="en-GB"/>
              <a:t>agent’s strategy</a:t>
            </a:r>
            <a:r>
              <a:rPr lang="en-GB"/>
              <a:t> for </a:t>
            </a:r>
            <a:r>
              <a:rPr b="1" lang="en-GB"/>
              <a:t>choosing actions</a:t>
            </a: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-GB" sz="2200"/>
              <a:t>Denoted by </a:t>
            </a:r>
            <a:r>
              <a:rPr b="1" lang="en-GB" sz="3600"/>
              <a:t>𝜋</a:t>
            </a:r>
            <a:r>
              <a:rPr b="1" i="1" lang="en-GB" sz="2200"/>
              <a:t>(a∣s)</a:t>
            </a:r>
            <a:r>
              <a:rPr lang="en-GB" sz="2200"/>
              <a:t>, which means:</a:t>
            </a:r>
            <a:endParaRPr sz="2200"/>
          </a:p>
          <a:p>
            <a:pPr indent="-342900" lvl="1" marL="914400" marR="3810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The probability of taking action </a:t>
            </a:r>
            <a:r>
              <a:rPr b="1" i="1" lang="en-GB" sz="1800"/>
              <a:t>a</a:t>
            </a:r>
            <a:r>
              <a:rPr lang="en-GB" sz="1800"/>
              <a:t> in state </a:t>
            </a:r>
            <a:r>
              <a:rPr b="1" i="1" lang="en-GB" sz="1800"/>
              <a:t>s</a:t>
            </a:r>
            <a:r>
              <a:rPr lang="en-GB" sz="1800"/>
              <a:t> under policy </a:t>
            </a:r>
            <a:r>
              <a:rPr b="1" lang="en-GB" sz="1800"/>
              <a:t>𝜋</a:t>
            </a:r>
            <a:r>
              <a:rPr lang="en-GB" sz="1800"/>
              <a:t>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2: Compute 𝑉(𝑆3)</a:t>
            </a:r>
            <a:endParaRPr/>
          </a:p>
        </p:txBody>
      </p:sp>
      <p:pic>
        <p:nvPicPr>
          <p:cNvPr id="307" name="Google Shape;30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38" y="1412275"/>
            <a:ext cx="8315325" cy="328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325" y="1412275"/>
            <a:ext cx="3270150" cy="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2: Compute 𝑉(𝑆2)</a:t>
            </a:r>
            <a:endParaRPr/>
          </a:p>
        </p:txBody>
      </p:sp>
      <p:pic>
        <p:nvPicPr>
          <p:cNvPr id="314" name="Google Shape;3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850" y="1444575"/>
            <a:ext cx="6943725" cy="27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325" y="1412275"/>
            <a:ext cx="3270150" cy="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2: Compute 𝑉(𝑆1)</a:t>
            </a:r>
            <a:endParaRPr/>
          </a:p>
        </p:txBody>
      </p:sp>
      <p:pic>
        <p:nvPicPr>
          <p:cNvPr id="321" name="Google Shape;32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725" y="1476875"/>
            <a:ext cx="717232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325" y="1412275"/>
            <a:ext cx="3270150" cy="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Final State Values</a:t>
            </a:r>
            <a:endParaRPr/>
          </a:p>
        </p:txBody>
      </p:sp>
      <p:pic>
        <p:nvPicPr>
          <p:cNvPr id="328" name="Google Shape;32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325" y="1589850"/>
            <a:ext cx="6648551" cy="2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Let's Interpret This</a:t>
            </a:r>
            <a:endParaRPr/>
          </a:p>
        </p:txBody>
      </p:sp>
      <p:sp>
        <p:nvSpPr>
          <p:cNvPr id="334" name="Google Shape;334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Even though the reward at S1 is only 2, its value is high (13.7) because it </a:t>
            </a:r>
            <a:r>
              <a:rPr b="1" lang="en-GB" sz="2000"/>
              <a:t>leads to S2 and then S3</a:t>
            </a:r>
            <a:r>
              <a:rPr lang="en-GB" sz="2000"/>
              <a:t>, which offer bigger future rewards.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The discount factor </a:t>
            </a:r>
            <a:r>
              <a:rPr b="1" lang="en-GB" sz="2000"/>
              <a:t>𝛾=0.9</a:t>
            </a:r>
            <a:r>
              <a:rPr lang="en-GB" sz="2000"/>
              <a:t> means </a:t>
            </a:r>
            <a:r>
              <a:rPr b="1" lang="en-GB" sz="2000"/>
              <a:t>future rewards are valuable, but slightly less</a:t>
            </a:r>
            <a:r>
              <a:rPr lang="en-GB" sz="2000"/>
              <a:t> than immediate rewards.</a:t>
            </a:r>
            <a:br>
              <a:rPr lang="en-GB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This reflects </a:t>
            </a:r>
            <a:r>
              <a:rPr b="1" lang="en-GB" sz="2000"/>
              <a:t>Bellman’s principle</a:t>
            </a:r>
            <a:r>
              <a:rPr lang="en-GB" sz="2000"/>
              <a:t>: the value of a state is the </a:t>
            </a:r>
            <a:r>
              <a:rPr b="1" lang="en-GB" sz="2000"/>
              <a:t>reward now + value of the future</a:t>
            </a:r>
            <a:r>
              <a:rPr lang="en-GB" sz="2000"/>
              <a:t>, discounted appropriately.</a:t>
            </a:r>
            <a:endParaRPr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Bellman Equation Used at Each Step</a:t>
            </a:r>
            <a:endParaRPr/>
          </a:p>
        </p:txBody>
      </p:sp>
      <p:sp>
        <p:nvSpPr>
          <p:cNvPr id="340" name="Google Shape;340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In this case, there's only one action ("Right") per state, so the max is trivial.</a:t>
            </a:r>
            <a:endParaRPr/>
          </a:p>
        </p:txBody>
      </p:sp>
      <p:pic>
        <p:nvPicPr>
          <p:cNvPr id="341" name="Google Shape;34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425" y="1499450"/>
            <a:ext cx="5387902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8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Recap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4151"/>
            <a:ext cx="9144000" cy="377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9250"/>
            <a:ext cx="9144000" cy="401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60"/>
          <p:cNvPicPr preferRelativeResize="0"/>
          <p:nvPr/>
        </p:nvPicPr>
        <p:blipFill rotWithShape="1">
          <a:blip r:embed="rId4">
            <a:alphaModFix/>
          </a:blip>
          <a:srcRect b="90131" l="0" r="0" t="0"/>
          <a:stretch/>
        </p:blipFill>
        <p:spPr>
          <a:xfrm>
            <a:off x="0" y="346701"/>
            <a:ext cx="9144000" cy="3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9250"/>
            <a:ext cx="9144002" cy="320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1"/>
          <p:cNvPicPr preferRelativeResize="0"/>
          <p:nvPr/>
        </p:nvPicPr>
        <p:blipFill rotWithShape="1">
          <a:blip r:embed="rId4">
            <a:alphaModFix/>
          </a:blip>
          <a:srcRect b="90131" l="0" r="0" t="0"/>
          <a:stretch/>
        </p:blipFill>
        <p:spPr>
          <a:xfrm>
            <a:off x="0" y="346701"/>
            <a:ext cx="9144000" cy="3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 title="What-is-Policy-in-Reinforcement-Learning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475" y="-12"/>
            <a:ext cx="6755026" cy="506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00250"/>
            <a:ext cx="9144002" cy="227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62"/>
          <p:cNvPicPr preferRelativeResize="0"/>
          <p:nvPr/>
        </p:nvPicPr>
        <p:blipFill rotWithShape="1">
          <a:blip r:embed="rId4">
            <a:alphaModFix/>
          </a:blip>
          <a:srcRect b="90131" l="0" r="0" t="0"/>
          <a:stretch/>
        </p:blipFill>
        <p:spPr>
          <a:xfrm>
            <a:off x="0" y="727701"/>
            <a:ext cx="9144000" cy="3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825" y="0"/>
            <a:ext cx="43396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84175"/>
            <a:ext cx="4571999" cy="333309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</a:t>
            </a:r>
            <a:r>
              <a:rPr b="1" lang="en-GB"/>
              <a:t>Policy </a:t>
            </a:r>
            <a:r>
              <a:rPr lang="en-GB"/>
              <a:t>in Reinforcement Learning?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4491900" cy="38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There are two main types: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>
                <a:solidFill>
                  <a:srgbClr val="000000"/>
                </a:solidFill>
              </a:rPr>
              <a:t>Deterministic Policy: Always picks the same action for a state.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-GB" sz="1800">
                <a:solidFill>
                  <a:srgbClr val="000000"/>
                </a:solidFill>
              </a:rPr>
              <a:t>Example: </a:t>
            </a:r>
            <a:r>
              <a:rPr b="1" lang="en-GB" sz="1800"/>
              <a:t>𝜋</a:t>
            </a:r>
            <a:r>
              <a:rPr i="1" lang="en-GB" sz="1800">
                <a:solidFill>
                  <a:srgbClr val="000000"/>
                </a:solidFill>
              </a:rPr>
              <a:t>(s)=a1</a:t>
            </a:r>
            <a:br>
              <a:rPr i="1" lang="en-GB" sz="1800">
                <a:solidFill>
                  <a:srgbClr val="000000"/>
                </a:solidFill>
              </a:rPr>
            </a:br>
            <a:endParaRPr i="1"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>
                <a:solidFill>
                  <a:srgbClr val="000000"/>
                </a:solidFill>
              </a:rPr>
              <a:t>Stochastic Policy: Assigns probabilities to different actions.</a:t>
            </a:r>
            <a:endParaRPr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Proxima Nova"/>
              <a:buChar char="○"/>
            </a:pPr>
            <a:r>
              <a:rPr lang="en-GB" sz="1800">
                <a:solidFill>
                  <a:srgbClr val="000000"/>
                </a:solidFill>
              </a:rPr>
              <a:t>Example: </a:t>
            </a:r>
            <a:br>
              <a:rPr lang="en-GB" sz="1800">
                <a:solidFill>
                  <a:srgbClr val="000000"/>
                </a:solidFill>
              </a:rPr>
            </a:br>
            <a:r>
              <a:rPr b="1" lang="en-GB" sz="1800"/>
              <a:t>𝜋</a:t>
            </a:r>
            <a:r>
              <a:rPr i="1" lang="en-GB" sz="1800">
                <a:solidFill>
                  <a:srgbClr val="000000"/>
                </a:solidFill>
              </a:rPr>
              <a:t>(a1∣s)=0.7, </a:t>
            </a:r>
            <a:br>
              <a:rPr i="1" lang="en-GB" sz="1800">
                <a:solidFill>
                  <a:srgbClr val="000000"/>
                </a:solidFill>
              </a:rPr>
            </a:br>
            <a:r>
              <a:rPr b="1" lang="en-GB" sz="1800"/>
              <a:t>𝜋</a:t>
            </a:r>
            <a:r>
              <a:rPr i="1" lang="en-GB" sz="1800">
                <a:solidFill>
                  <a:srgbClr val="000000"/>
                </a:solidFill>
              </a:rPr>
              <a:t>(a2∣s)=0.3</a:t>
            </a:r>
            <a:endParaRPr i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</a:t>
            </a:r>
            <a:r>
              <a:rPr b="1" lang="en-GB"/>
              <a:t>Optimal Policy</a:t>
            </a:r>
            <a:r>
              <a:rPr lang="en-GB"/>
              <a:t>?</a:t>
            </a:r>
            <a:endParaRPr/>
          </a:p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311700" y="1946200"/>
            <a:ext cx="8520600" cy="26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The </a:t>
            </a:r>
            <a:r>
              <a:rPr b="1" lang="en-GB" sz="3600"/>
              <a:t>optimal policy 𝜋∗</a:t>
            </a:r>
            <a:r>
              <a:rPr lang="en-GB" sz="3600"/>
              <a:t>  is the one that gives the </a:t>
            </a:r>
            <a:r>
              <a:rPr b="1" lang="en-GB" sz="3600"/>
              <a:t>highest possible expected return</a:t>
            </a:r>
            <a:r>
              <a:rPr lang="en-GB" sz="3600"/>
              <a:t> from </a:t>
            </a:r>
            <a:r>
              <a:rPr b="1" lang="en-GB" sz="3600"/>
              <a:t>every state</a:t>
            </a:r>
            <a:r>
              <a:rPr lang="en-GB" sz="3600"/>
              <a:t>.</a:t>
            </a:r>
            <a:endParaRPr sz="3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